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Montserrat Medium"/>
      <p:regular r:id="rId31"/>
      <p:bold r:id="rId32"/>
      <p:italic r:id="rId33"/>
      <p:boldItalic r:id="rId34"/>
    </p:embeddedFont>
    <p:embeddedFont>
      <p:font typeface="Montserrat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MontserratMedium-italic.fntdata"/><Relationship Id="rId10" Type="http://schemas.openxmlformats.org/officeDocument/2006/relationships/slide" Target="slides/slide6.xml"/><Relationship Id="rId32" Type="http://schemas.openxmlformats.org/officeDocument/2006/relationships/font" Target="fonts/MontserratMedium-bold.fntdata"/><Relationship Id="rId13" Type="http://schemas.openxmlformats.org/officeDocument/2006/relationships/slide" Target="slides/slide9.xml"/><Relationship Id="rId35" Type="http://schemas.openxmlformats.org/officeDocument/2006/relationships/font" Target="fonts/MontserratExtraBold-bold.fntdata"/><Relationship Id="rId12" Type="http://schemas.openxmlformats.org/officeDocument/2006/relationships/slide" Target="slides/slide8.xml"/><Relationship Id="rId34" Type="http://schemas.openxmlformats.org/officeDocument/2006/relationships/font" Target="fonts/MontserratMedium-boldItalic.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MontserratExtraBol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38f123c5e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8f123c5e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42aa9a7bb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42aa9a7bb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42aa9a7bb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42aa9a7bb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42aa9a7bb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42aa9a7bb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42aa9a7bb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42aa9a7bb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f9262ee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f9262ee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8f123c5e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8f123c5e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8f123c5e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38f123c5e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38efe405a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38efe405a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2aa9a7bb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42aa9a7bb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307600" y="1160975"/>
            <a:ext cx="47922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Eniac Discount Pricing Strategy</a:t>
            </a:r>
            <a:endParaRPr sz="2800"/>
          </a:p>
        </p:txBody>
      </p:sp>
      <p:sp>
        <p:nvSpPr>
          <p:cNvPr id="159" name="Google Shape;159;p36"/>
          <p:cNvSpPr txBox="1"/>
          <p:nvPr>
            <p:ph idx="1" type="subTitle"/>
          </p:nvPr>
        </p:nvSpPr>
        <p:spPr>
          <a:xfrm>
            <a:off x="910025" y="2762800"/>
            <a:ext cx="7437300" cy="17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0"/>
              </a:spcBef>
              <a:spcAft>
                <a:spcPts val="0"/>
              </a:spcAft>
              <a:buNone/>
            </a:pPr>
            <a:r>
              <a:rPr b="1" lang="en">
                <a:solidFill>
                  <a:schemeClr val="lt1"/>
                </a:solidFill>
              </a:rPr>
              <a:t>Presented by: </a:t>
            </a:r>
            <a:endParaRPr b="1">
              <a:solidFill>
                <a:schemeClr val="lt1"/>
              </a:solidFill>
            </a:endParaRPr>
          </a:p>
          <a:p>
            <a:pPr indent="0" lvl="0" marL="0" rtl="0" algn="l">
              <a:spcBef>
                <a:spcPts val="0"/>
              </a:spcBef>
              <a:spcAft>
                <a:spcPts val="0"/>
              </a:spcAft>
              <a:buNone/>
            </a:pPr>
            <a:r>
              <a:t/>
            </a:r>
            <a:endParaRPr b="1">
              <a:solidFill>
                <a:schemeClr val="lt1"/>
              </a:solidFill>
            </a:endParaRPr>
          </a:p>
          <a:p>
            <a:pPr indent="457200" lvl="0" marL="0" rtl="0" algn="l">
              <a:spcBef>
                <a:spcPts val="0"/>
              </a:spcBef>
              <a:spcAft>
                <a:spcPts val="0"/>
              </a:spcAft>
              <a:buNone/>
            </a:pPr>
            <a:r>
              <a:rPr b="1" i="1" lang="en" sz="1800">
                <a:solidFill>
                  <a:srgbClr val="4C1130"/>
                </a:solidFill>
                <a:highlight>
                  <a:schemeClr val="lt1"/>
                </a:highlight>
              </a:rPr>
              <a:t>Satyendra KUMAR  	</a:t>
            </a:r>
            <a:r>
              <a:rPr b="1" i="1" lang="en" sz="1800">
                <a:solidFill>
                  <a:srgbClr val="4C1130"/>
                </a:solidFill>
                <a:highlight>
                  <a:schemeClr val="lt1"/>
                </a:highlight>
              </a:rPr>
              <a:t>Hassan MERAI  	Nabil ZRIGUI</a:t>
            </a:r>
            <a:endParaRPr b="1" i="1" sz="1800">
              <a:solidFill>
                <a:srgbClr val="4C1130"/>
              </a:solidFill>
              <a:highlight>
                <a:schemeClr val="lt1"/>
              </a:highlight>
            </a:endParaRPr>
          </a:p>
          <a:p>
            <a:pPr indent="0" lvl="0" marL="0" rtl="0" algn="ctr">
              <a:spcBef>
                <a:spcPts val="0"/>
              </a:spcBef>
              <a:spcAft>
                <a:spcPts val="0"/>
              </a:spcAft>
              <a:buNone/>
            </a:pPr>
            <a:r>
              <a:t/>
            </a:r>
            <a:endParaRPr sz="1500">
              <a:solidFill>
                <a:schemeClr val="lt1"/>
              </a:solidFill>
            </a:endParaRPr>
          </a:p>
          <a:p>
            <a:pPr indent="457200" lvl="0" marL="1371600" rtl="0" algn="l">
              <a:spcBef>
                <a:spcPts val="0"/>
              </a:spcBef>
              <a:spcAft>
                <a:spcPts val="0"/>
              </a:spcAft>
              <a:buNone/>
            </a:pPr>
            <a:r>
              <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5" title="black rope activity monitor.png"/>
          <p:cNvPicPr preferRelativeResize="0"/>
          <p:nvPr/>
        </p:nvPicPr>
        <p:blipFill>
          <a:blip r:embed="rId3">
            <a:alphaModFix/>
          </a:blip>
          <a:stretch>
            <a:fillRect/>
          </a:stretch>
        </p:blipFill>
        <p:spPr>
          <a:xfrm>
            <a:off x="1675500" y="1009800"/>
            <a:ext cx="6017949" cy="2113770"/>
          </a:xfrm>
          <a:prstGeom prst="rect">
            <a:avLst/>
          </a:prstGeom>
          <a:noFill/>
          <a:ln>
            <a:noFill/>
          </a:ln>
        </p:spPr>
      </p:pic>
      <p:pic>
        <p:nvPicPr>
          <p:cNvPr id="242" name="Google Shape;242;p45" title="DLink baby monitor.png"/>
          <p:cNvPicPr preferRelativeResize="0"/>
          <p:nvPr/>
        </p:nvPicPr>
        <p:blipFill>
          <a:blip r:embed="rId4">
            <a:alphaModFix/>
          </a:blip>
          <a:stretch>
            <a:fillRect/>
          </a:stretch>
        </p:blipFill>
        <p:spPr>
          <a:xfrm>
            <a:off x="1675500" y="3123571"/>
            <a:ext cx="6017949" cy="1961805"/>
          </a:xfrm>
          <a:prstGeom prst="rect">
            <a:avLst/>
          </a:prstGeom>
          <a:noFill/>
          <a:ln>
            <a:noFill/>
          </a:ln>
        </p:spPr>
      </p:pic>
      <p:sp>
        <p:nvSpPr>
          <p:cNvPr id="243" name="Google Shape;243;p45"/>
          <p:cNvSpPr txBox="1"/>
          <p:nvPr/>
        </p:nvSpPr>
        <p:spPr>
          <a:xfrm>
            <a:off x="168625" y="82375"/>
            <a:ext cx="8908500" cy="7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rgbClr val="FF9900"/>
                </a:solidFill>
                <a:latin typeface="Montserrat"/>
                <a:ea typeface="Montserrat"/>
                <a:cs typeface="Montserrat"/>
                <a:sym typeface="Montserrat"/>
              </a:rPr>
              <a:t>Two Examples from The Best Sold </a:t>
            </a:r>
            <a:r>
              <a:rPr b="1" i="1" lang="en" sz="1800">
                <a:solidFill>
                  <a:srgbClr val="FF9900"/>
                </a:solidFill>
                <a:latin typeface="Montserrat"/>
                <a:ea typeface="Montserrat"/>
                <a:cs typeface="Montserrat"/>
                <a:sym typeface="Montserrat"/>
              </a:rPr>
              <a:t>two</a:t>
            </a:r>
            <a:r>
              <a:rPr b="1" i="1" lang="en" sz="1800">
                <a:solidFill>
                  <a:srgbClr val="FF9900"/>
                </a:solidFill>
                <a:latin typeface="Montserrat"/>
                <a:ea typeface="Montserrat"/>
                <a:cs typeface="Montserrat"/>
                <a:sym typeface="Montserrat"/>
              </a:rPr>
              <a:t> items in The Time Range</a:t>
            </a:r>
            <a:endParaRPr b="1" i="1" sz="1800">
              <a:solidFill>
                <a:srgbClr val="FF9900"/>
              </a:solidFill>
              <a:latin typeface="Montserrat"/>
              <a:ea typeface="Montserrat"/>
              <a:cs typeface="Montserrat"/>
              <a:sym typeface="Montserrat"/>
            </a:endParaRPr>
          </a:p>
          <a:p>
            <a:pPr indent="0" lvl="0" marL="0" rtl="0" algn="ctr">
              <a:spcBef>
                <a:spcPts val="0"/>
              </a:spcBef>
              <a:spcAft>
                <a:spcPts val="0"/>
              </a:spcAft>
              <a:buNone/>
            </a:pPr>
            <a:r>
              <a:rPr b="1" lang="en" sz="1800">
                <a:solidFill>
                  <a:srgbClr val="FF9900"/>
                </a:solidFill>
                <a:latin typeface="Montserrat"/>
                <a:ea typeface="Montserrat"/>
                <a:cs typeface="Montserrat"/>
                <a:sym typeface="Montserrat"/>
              </a:rPr>
              <a:t>Top: Activity Monitor Band         Bottom: DLink Baby Monitor</a:t>
            </a:r>
            <a:endParaRPr b="1" sz="1800">
              <a:solidFill>
                <a:srgbClr val="FF99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6" title="Top 10 apple with aggressive disc.png"/>
          <p:cNvPicPr preferRelativeResize="0"/>
          <p:nvPr/>
        </p:nvPicPr>
        <p:blipFill>
          <a:blip r:embed="rId3">
            <a:alphaModFix/>
          </a:blip>
          <a:stretch>
            <a:fillRect/>
          </a:stretch>
        </p:blipFill>
        <p:spPr>
          <a:xfrm>
            <a:off x="516150" y="696725"/>
            <a:ext cx="8195998" cy="2073626"/>
          </a:xfrm>
          <a:prstGeom prst="rect">
            <a:avLst/>
          </a:prstGeom>
          <a:noFill/>
          <a:ln>
            <a:noFill/>
          </a:ln>
        </p:spPr>
      </p:pic>
      <p:pic>
        <p:nvPicPr>
          <p:cNvPr id="249" name="Google Shape;249;p46" title="Top 10 apple with aggresive units sold.png"/>
          <p:cNvPicPr preferRelativeResize="0"/>
          <p:nvPr/>
        </p:nvPicPr>
        <p:blipFill>
          <a:blip r:embed="rId4">
            <a:alphaModFix/>
          </a:blip>
          <a:stretch>
            <a:fillRect/>
          </a:stretch>
        </p:blipFill>
        <p:spPr>
          <a:xfrm>
            <a:off x="516150" y="2770350"/>
            <a:ext cx="8195998" cy="2176550"/>
          </a:xfrm>
          <a:prstGeom prst="rect">
            <a:avLst/>
          </a:prstGeom>
          <a:noFill/>
          <a:ln>
            <a:noFill/>
          </a:ln>
        </p:spPr>
      </p:pic>
      <p:sp>
        <p:nvSpPr>
          <p:cNvPr id="250" name="Google Shape;250;p46"/>
          <p:cNvSpPr txBox="1"/>
          <p:nvPr/>
        </p:nvSpPr>
        <p:spPr>
          <a:xfrm>
            <a:off x="516150" y="47625"/>
            <a:ext cx="85494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FF9900"/>
                </a:solidFill>
                <a:latin typeface="Montserrat"/>
                <a:ea typeface="Montserrat"/>
                <a:cs typeface="Montserrat"/>
                <a:sym typeface="Montserrat"/>
              </a:rPr>
              <a:t>Top 10 Apple best sold Products with Aggressive Discounts</a:t>
            </a:r>
            <a:endParaRPr b="1" i="1" sz="1800">
              <a:solidFill>
                <a:srgbClr val="FF9900"/>
              </a:solidFill>
              <a:latin typeface="Montserrat"/>
              <a:ea typeface="Montserrat"/>
              <a:cs typeface="Montserrat"/>
              <a:sym typeface="Montserrat"/>
            </a:endParaRPr>
          </a:p>
        </p:txBody>
      </p:sp>
      <p:cxnSp>
        <p:nvCxnSpPr>
          <p:cNvPr id="251" name="Google Shape;251;p46"/>
          <p:cNvCxnSpPr/>
          <p:nvPr/>
        </p:nvCxnSpPr>
        <p:spPr>
          <a:xfrm>
            <a:off x="8127150" y="1385625"/>
            <a:ext cx="411300" cy="1025100"/>
          </a:xfrm>
          <a:prstGeom prst="straightConnector1">
            <a:avLst/>
          </a:prstGeom>
          <a:noFill/>
          <a:ln cap="flat" cmpd="sng" w="76200">
            <a:solidFill>
              <a:schemeClr val="dk2"/>
            </a:solidFill>
            <a:prstDash val="solid"/>
            <a:round/>
            <a:headEnd len="med" w="med" type="stealth"/>
            <a:tailEnd len="med" w="med" type="stealth"/>
          </a:ln>
        </p:spPr>
      </p:cxnSp>
      <p:sp>
        <p:nvSpPr>
          <p:cNvPr id="252" name="Google Shape;252;p46"/>
          <p:cNvSpPr txBox="1"/>
          <p:nvPr/>
        </p:nvSpPr>
        <p:spPr>
          <a:xfrm>
            <a:off x="7490000" y="1652075"/>
            <a:ext cx="585000" cy="573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highlight>
                <a:schemeClr val="lt1"/>
              </a:highlight>
              <a:latin typeface="Montserrat"/>
              <a:ea typeface="Montserrat"/>
              <a:cs typeface="Montserrat"/>
              <a:sym typeface="Montserrat"/>
            </a:endParaRPr>
          </a:p>
        </p:txBody>
      </p:sp>
      <p:sp>
        <p:nvSpPr>
          <p:cNvPr id="253" name="Google Shape;253;p46"/>
          <p:cNvSpPr txBox="1"/>
          <p:nvPr/>
        </p:nvSpPr>
        <p:spPr>
          <a:xfrm>
            <a:off x="6626950" y="1501475"/>
            <a:ext cx="921000" cy="237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254" name="Google Shape;254;p46"/>
          <p:cNvSpPr txBox="1"/>
          <p:nvPr/>
        </p:nvSpPr>
        <p:spPr>
          <a:xfrm>
            <a:off x="6626950" y="1437750"/>
            <a:ext cx="341700" cy="87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255" name="Google Shape;255;p46"/>
          <p:cNvSpPr txBox="1"/>
          <p:nvPr/>
        </p:nvSpPr>
        <p:spPr>
          <a:xfrm>
            <a:off x="3933575" y="3366575"/>
            <a:ext cx="1326300" cy="1193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cxnSp>
        <p:nvCxnSpPr>
          <p:cNvPr id="256" name="Google Shape;256;p46"/>
          <p:cNvCxnSpPr/>
          <p:nvPr/>
        </p:nvCxnSpPr>
        <p:spPr>
          <a:xfrm>
            <a:off x="4008875" y="3412900"/>
            <a:ext cx="1083300" cy="1106400"/>
          </a:xfrm>
          <a:prstGeom prst="straightConnector1">
            <a:avLst/>
          </a:prstGeom>
          <a:noFill/>
          <a:ln cap="flat" cmpd="sng" w="76200">
            <a:solidFill>
              <a:schemeClr val="dk2"/>
            </a:solidFill>
            <a:prstDash val="solid"/>
            <a:round/>
            <a:headEnd len="med" w="med" type="triangl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7" title="Apple care sold trend.png"/>
          <p:cNvPicPr preferRelativeResize="0"/>
          <p:nvPr/>
        </p:nvPicPr>
        <p:blipFill>
          <a:blip r:embed="rId3">
            <a:alphaModFix/>
          </a:blip>
          <a:stretch>
            <a:fillRect/>
          </a:stretch>
        </p:blipFill>
        <p:spPr>
          <a:xfrm>
            <a:off x="608825" y="1241350"/>
            <a:ext cx="7958526" cy="3265200"/>
          </a:xfrm>
          <a:prstGeom prst="rect">
            <a:avLst/>
          </a:prstGeom>
          <a:noFill/>
          <a:ln>
            <a:noFill/>
          </a:ln>
        </p:spPr>
      </p:pic>
      <p:sp>
        <p:nvSpPr>
          <p:cNvPr id="262" name="Google Shape;262;p47"/>
          <p:cNvSpPr txBox="1"/>
          <p:nvPr/>
        </p:nvSpPr>
        <p:spPr>
          <a:xfrm>
            <a:off x="232325" y="122925"/>
            <a:ext cx="8775300" cy="9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9900"/>
                </a:solidFill>
                <a:latin typeface="Montserrat"/>
                <a:ea typeface="Montserrat"/>
                <a:cs typeface="Montserrat"/>
                <a:sym typeface="Montserrat"/>
              </a:rPr>
              <a:t>Best sold Apple Product(priced more than 50€)</a:t>
            </a:r>
            <a:endParaRPr b="1" sz="1800">
              <a:solidFill>
                <a:srgbClr val="FF9900"/>
              </a:solidFill>
              <a:latin typeface="Montserrat"/>
              <a:ea typeface="Montserrat"/>
              <a:cs typeface="Montserrat"/>
              <a:sym typeface="Montserrat"/>
            </a:endParaRPr>
          </a:p>
          <a:p>
            <a:pPr indent="0" lvl="0" marL="0" rtl="0" algn="ctr">
              <a:spcBef>
                <a:spcPts val="0"/>
              </a:spcBef>
              <a:spcAft>
                <a:spcPts val="0"/>
              </a:spcAft>
              <a:buNone/>
            </a:pPr>
            <a:r>
              <a:rPr b="1" lang="en" sz="1800">
                <a:solidFill>
                  <a:srgbClr val="FF9900"/>
                </a:solidFill>
                <a:latin typeface="Montserrat"/>
                <a:ea typeface="Montserrat"/>
                <a:cs typeface="Montserrat"/>
                <a:sym typeface="Montserrat"/>
              </a:rPr>
              <a:t>The relationship between the number of sold items and the discount over time</a:t>
            </a:r>
            <a:endParaRPr b="1" sz="1800">
              <a:solidFill>
                <a:srgbClr val="FF9900"/>
              </a:solidFill>
              <a:latin typeface="Montserrat"/>
              <a:ea typeface="Montserrat"/>
              <a:cs typeface="Montserrat"/>
              <a:sym typeface="Montserrat"/>
            </a:endParaRPr>
          </a:p>
        </p:txBody>
      </p:sp>
      <p:cxnSp>
        <p:nvCxnSpPr>
          <p:cNvPr id="263" name="Google Shape;263;p47"/>
          <p:cNvCxnSpPr/>
          <p:nvPr/>
        </p:nvCxnSpPr>
        <p:spPr>
          <a:xfrm rot="10800000">
            <a:off x="2526050" y="3349225"/>
            <a:ext cx="5218800" cy="57900"/>
          </a:xfrm>
          <a:prstGeom prst="straightConnector1">
            <a:avLst/>
          </a:prstGeom>
          <a:noFill/>
          <a:ln cap="flat" cmpd="sng" w="19050">
            <a:solidFill>
              <a:srgbClr val="FF0000"/>
            </a:solidFill>
            <a:prstDash val="lgDash"/>
            <a:round/>
            <a:headEnd len="med" w="med" type="none"/>
            <a:tailEnd len="med" w="med" type="none"/>
          </a:ln>
        </p:spPr>
      </p:cxnSp>
      <p:cxnSp>
        <p:nvCxnSpPr>
          <p:cNvPr id="264" name="Google Shape;264;p47"/>
          <p:cNvCxnSpPr/>
          <p:nvPr/>
        </p:nvCxnSpPr>
        <p:spPr>
          <a:xfrm flipH="1">
            <a:off x="4153550" y="3378150"/>
            <a:ext cx="11700" cy="225900"/>
          </a:xfrm>
          <a:prstGeom prst="straightConnector1">
            <a:avLst/>
          </a:prstGeom>
          <a:noFill/>
          <a:ln cap="flat" cmpd="sng" w="9525">
            <a:solidFill>
              <a:srgbClr val="000000"/>
            </a:solidFill>
            <a:prstDash val="lgDash"/>
            <a:round/>
            <a:headEnd len="med" w="med" type="none"/>
            <a:tailEnd len="med" w="med" type="stealth"/>
          </a:ln>
        </p:spPr>
      </p:cxnSp>
      <p:cxnSp>
        <p:nvCxnSpPr>
          <p:cNvPr id="265" name="Google Shape;265;p47"/>
          <p:cNvCxnSpPr/>
          <p:nvPr/>
        </p:nvCxnSpPr>
        <p:spPr>
          <a:xfrm flipH="1">
            <a:off x="2572475" y="3355000"/>
            <a:ext cx="5700" cy="521400"/>
          </a:xfrm>
          <a:prstGeom prst="straightConnector1">
            <a:avLst/>
          </a:prstGeom>
          <a:noFill/>
          <a:ln cap="flat" cmpd="sng" w="9525">
            <a:solidFill>
              <a:srgbClr val="212121"/>
            </a:solidFill>
            <a:prstDash val="lgDash"/>
            <a:round/>
            <a:headEnd len="med" w="med" type="none"/>
            <a:tailEnd len="med" w="med" type="stealth"/>
          </a:ln>
        </p:spPr>
      </p:cxnSp>
      <p:cxnSp>
        <p:nvCxnSpPr>
          <p:cNvPr id="266" name="Google Shape;266;p47"/>
          <p:cNvCxnSpPr/>
          <p:nvPr/>
        </p:nvCxnSpPr>
        <p:spPr>
          <a:xfrm flipH="1" rot="10800000">
            <a:off x="5509050" y="3244850"/>
            <a:ext cx="11700" cy="144900"/>
          </a:xfrm>
          <a:prstGeom prst="straightConnector1">
            <a:avLst/>
          </a:prstGeom>
          <a:noFill/>
          <a:ln cap="flat" cmpd="sng" w="9525">
            <a:solidFill>
              <a:srgbClr val="212121"/>
            </a:solidFill>
            <a:prstDash val="lgDash"/>
            <a:round/>
            <a:headEnd len="med" w="med" type="none"/>
            <a:tailEnd len="med" w="med" type="stealth"/>
          </a:ln>
        </p:spPr>
      </p:cxnSp>
      <p:cxnSp>
        <p:nvCxnSpPr>
          <p:cNvPr id="267" name="Google Shape;267;p47"/>
          <p:cNvCxnSpPr/>
          <p:nvPr/>
        </p:nvCxnSpPr>
        <p:spPr>
          <a:xfrm>
            <a:off x="7733275" y="3407125"/>
            <a:ext cx="0" cy="405600"/>
          </a:xfrm>
          <a:prstGeom prst="straightConnector1">
            <a:avLst/>
          </a:prstGeom>
          <a:noFill/>
          <a:ln cap="flat" cmpd="sng" w="9525">
            <a:solidFill>
              <a:srgbClr val="212121"/>
            </a:solidFill>
            <a:prstDash val="lgDash"/>
            <a:round/>
            <a:headEnd len="med" w="med" type="none"/>
            <a:tailEnd len="med" w="med" type="stealth"/>
          </a:ln>
        </p:spPr>
      </p:cxnSp>
      <p:cxnSp>
        <p:nvCxnSpPr>
          <p:cNvPr id="268" name="Google Shape;268;p47"/>
          <p:cNvCxnSpPr/>
          <p:nvPr/>
        </p:nvCxnSpPr>
        <p:spPr>
          <a:xfrm rot="10800000">
            <a:off x="5949350" y="1669600"/>
            <a:ext cx="5700" cy="2195100"/>
          </a:xfrm>
          <a:prstGeom prst="straightConnector1">
            <a:avLst/>
          </a:prstGeom>
          <a:noFill/>
          <a:ln cap="flat" cmpd="sng" w="9525">
            <a:solidFill>
              <a:srgbClr val="212121"/>
            </a:solidFill>
            <a:prstDash val="lgDash"/>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8" title="total paid X date general.png"/>
          <p:cNvPicPr preferRelativeResize="0"/>
          <p:nvPr/>
        </p:nvPicPr>
        <p:blipFill>
          <a:blip r:embed="rId3">
            <a:alphaModFix/>
          </a:blip>
          <a:stretch>
            <a:fillRect/>
          </a:stretch>
        </p:blipFill>
        <p:spPr>
          <a:xfrm>
            <a:off x="629200" y="736900"/>
            <a:ext cx="7885601" cy="2022500"/>
          </a:xfrm>
          <a:prstGeom prst="rect">
            <a:avLst/>
          </a:prstGeom>
          <a:noFill/>
          <a:ln>
            <a:noFill/>
          </a:ln>
        </p:spPr>
      </p:pic>
      <p:pic>
        <p:nvPicPr>
          <p:cNvPr id="274" name="Google Shape;274;p48" title="orders X date.png"/>
          <p:cNvPicPr preferRelativeResize="0"/>
          <p:nvPr/>
        </p:nvPicPr>
        <p:blipFill>
          <a:blip r:embed="rId4">
            <a:alphaModFix/>
          </a:blip>
          <a:stretch>
            <a:fillRect/>
          </a:stretch>
        </p:blipFill>
        <p:spPr>
          <a:xfrm>
            <a:off x="629188" y="2759406"/>
            <a:ext cx="7885621" cy="2202744"/>
          </a:xfrm>
          <a:prstGeom prst="rect">
            <a:avLst/>
          </a:prstGeom>
          <a:noFill/>
          <a:ln>
            <a:noFill/>
          </a:ln>
        </p:spPr>
      </p:pic>
      <p:sp>
        <p:nvSpPr>
          <p:cNvPr id="275" name="Google Shape;275;p48"/>
          <p:cNvSpPr txBox="1"/>
          <p:nvPr/>
        </p:nvSpPr>
        <p:spPr>
          <a:xfrm>
            <a:off x="629200" y="41825"/>
            <a:ext cx="8372700" cy="6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rgbClr val="FF9900"/>
                </a:solidFill>
                <a:latin typeface="Montserrat"/>
                <a:ea typeface="Montserrat"/>
                <a:cs typeface="Montserrat"/>
                <a:sym typeface="Montserrat"/>
              </a:rPr>
              <a:t>Total Paid and Number of Orders over Time</a:t>
            </a:r>
            <a:endParaRPr b="1" i="1" sz="1800">
              <a:solidFill>
                <a:srgbClr val="FF99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pic>
        <p:nvPicPr>
          <p:cNvPr id="280" name="Google Shape;280;p49" title="totat sales X date.png"/>
          <p:cNvPicPr preferRelativeResize="0"/>
          <p:nvPr/>
        </p:nvPicPr>
        <p:blipFill>
          <a:blip r:embed="rId4">
            <a:alphaModFix/>
          </a:blip>
          <a:stretch>
            <a:fillRect/>
          </a:stretch>
        </p:blipFill>
        <p:spPr>
          <a:xfrm>
            <a:off x="701500" y="852750"/>
            <a:ext cx="7807924" cy="3928300"/>
          </a:xfrm>
          <a:prstGeom prst="rect">
            <a:avLst/>
          </a:prstGeom>
          <a:noFill/>
          <a:ln>
            <a:noFill/>
          </a:ln>
        </p:spPr>
      </p:pic>
      <p:sp>
        <p:nvSpPr>
          <p:cNvPr id="281" name="Google Shape;281;p49"/>
          <p:cNvSpPr txBox="1"/>
          <p:nvPr/>
        </p:nvSpPr>
        <p:spPr>
          <a:xfrm>
            <a:off x="666750" y="111350"/>
            <a:ext cx="8253900" cy="6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300">
                <a:solidFill>
                  <a:srgbClr val="FF9900"/>
                </a:solidFill>
                <a:latin typeface="Montserrat"/>
                <a:ea typeface="Montserrat"/>
                <a:cs typeface="Montserrat"/>
                <a:sym typeface="Montserrat"/>
              </a:rPr>
              <a:t>The general Trend in The Total Sales over Time</a:t>
            </a:r>
            <a:endParaRPr b="1" i="1" sz="2300">
              <a:solidFill>
                <a:srgbClr val="FF99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50" title="Actual Vs. expected revenue of the top 10 APPLE .png"/>
          <p:cNvPicPr preferRelativeResize="0"/>
          <p:nvPr/>
        </p:nvPicPr>
        <p:blipFill>
          <a:blip r:embed="rId3">
            <a:alphaModFix/>
          </a:blip>
          <a:stretch>
            <a:fillRect/>
          </a:stretch>
        </p:blipFill>
        <p:spPr>
          <a:xfrm>
            <a:off x="736250" y="1014925"/>
            <a:ext cx="7605199" cy="3928625"/>
          </a:xfrm>
          <a:prstGeom prst="rect">
            <a:avLst/>
          </a:prstGeom>
          <a:noFill/>
          <a:ln>
            <a:noFill/>
          </a:ln>
        </p:spPr>
      </p:pic>
      <p:sp>
        <p:nvSpPr>
          <p:cNvPr id="287" name="Google Shape;287;p50"/>
          <p:cNvSpPr txBox="1"/>
          <p:nvPr/>
        </p:nvSpPr>
        <p:spPr>
          <a:xfrm>
            <a:off x="736250" y="128725"/>
            <a:ext cx="76284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FF9900"/>
                </a:solidFill>
                <a:latin typeface="Montserrat"/>
                <a:ea typeface="Montserrat"/>
                <a:cs typeface="Montserrat"/>
                <a:sym typeface="Montserrat"/>
              </a:rPr>
              <a:t>A Comparison between Actual Revenue and Expected Revenue Of The Top 10 Apple best Actual Revenue products</a:t>
            </a:r>
            <a:endParaRPr b="1" i="1" sz="1800">
              <a:solidFill>
                <a:srgbClr val="FF99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1" title="actual Revenue  Vrs expected Revenue.png"/>
          <p:cNvPicPr preferRelativeResize="0"/>
          <p:nvPr/>
        </p:nvPicPr>
        <p:blipFill>
          <a:blip r:embed="rId3">
            <a:alphaModFix/>
          </a:blip>
          <a:stretch>
            <a:fillRect/>
          </a:stretch>
        </p:blipFill>
        <p:spPr>
          <a:xfrm>
            <a:off x="834725" y="1067050"/>
            <a:ext cx="7338749" cy="3805499"/>
          </a:xfrm>
          <a:prstGeom prst="rect">
            <a:avLst/>
          </a:prstGeom>
          <a:noFill/>
          <a:ln>
            <a:noFill/>
          </a:ln>
        </p:spPr>
      </p:pic>
      <p:sp>
        <p:nvSpPr>
          <p:cNvPr id="293" name="Google Shape;293;p51"/>
          <p:cNvSpPr txBox="1"/>
          <p:nvPr/>
        </p:nvSpPr>
        <p:spPr>
          <a:xfrm>
            <a:off x="834725" y="134500"/>
            <a:ext cx="73620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FF9900"/>
                </a:solidFill>
                <a:latin typeface="Montserrat"/>
                <a:ea typeface="Montserrat"/>
                <a:cs typeface="Montserrat"/>
                <a:sym typeface="Montserrat"/>
              </a:rPr>
              <a:t>Expected Vs. Actual Revenue of The Apple Products over Time</a:t>
            </a:r>
            <a:endParaRPr b="1" i="1" sz="1800">
              <a:solidFill>
                <a:srgbClr val="FF99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2"/>
          <p:cNvSpPr txBox="1"/>
          <p:nvPr>
            <p:ph type="title"/>
          </p:nvPr>
        </p:nvSpPr>
        <p:spPr>
          <a:xfrm>
            <a:off x="929472" y="436175"/>
            <a:ext cx="69312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As a result of our analysis, we found that we cannot forgo price reductions, even significant ones, as they are essential for clearing out outdated stock and products that did not sell well in the market. However, these discounts must be strategically implemented:</a:t>
            </a:r>
            <a:endParaRPr sz="1200"/>
          </a:p>
          <a:p>
            <a:pPr indent="0" lvl="0" marL="0" rtl="0" algn="l">
              <a:spcBef>
                <a:spcPts val="0"/>
              </a:spcBef>
              <a:spcAft>
                <a:spcPts val="0"/>
              </a:spcAft>
              <a:buNone/>
            </a:pPr>
            <a:r>
              <a:rPr lang="en" sz="1200"/>
              <a:t>	1.	The discounts should not exceed 35% or 40% at most.</a:t>
            </a:r>
            <a:endParaRPr sz="1200"/>
          </a:p>
          <a:p>
            <a:pPr indent="0" lvl="0" marL="0" rtl="0" algn="l">
              <a:spcBef>
                <a:spcPts val="0"/>
              </a:spcBef>
              <a:spcAft>
                <a:spcPts val="0"/>
              </a:spcAft>
              <a:buNone/>
            </a:pPr>
            <a:r>
              <a:rPr lang="en" sz="1200"/>
              <a:t>	2.	They should apply to selected products rather than all items, especially those nearing </a:t>
            </a:r>
            <a:r>
              <a:rPr lang="en" sz="1200"/>
              <a:t>out date</a:t>
            </a:r>
            <a:r>
              <a:rPr lang="en" sz="1200"/>
              <a:t> and expiration.</a:t>
            </a:r>
            <a:endParaRPr sz="1200"/>
          </a:p>
          <a:p>
            <a:pPr indent="0" lvl="0" marL="0" rtl="0" algn="l">
              <a:spcBef>
                <a:spcPts val="0"/>
              </a:spcBef>
              <a:spcAft>
                <a:spcPts val="0"/>
              </a:spcAft>
              <a:buNone/>
            </a:pPr>
            <a:r>
              <a:rPr lang="en" sz="1200"/>
              <a:t>	3.	Promotions and discounts should be limited to specific seasons rather than spread throughout the year. It would be advisable for the marketing department to review our report to determine the best timing for these offers.</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en" sz="1000"/>
              <a:t>Furthermore, we were unable to determine net profit and the impact of the discounts on it, as the data does not contain relevant information. Instead, we analyzed overall revenue as an indicator of net profit.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Maintaining our position in the quality segment is crucial. The proof of this is that most of our sales and revenues come from Apple products, which are of high quality. However, staying in the quality segment does not contradict offering certain discounts in the structured manner we outlined.</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Finally, the decline in sales volume in the first quarter could be a natural consequence of the sharp increase in sales during the last quarter of 2017, which saturated the market and led to a reduced purchasing demand.</a:t>
            </a:r>
            <a:endParaRPr sz="1000"/>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53"/>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 For Your Attention</a:t>
            </a:r>
            <a:endParaRPr/>
          </a:p>
          <a:p>
            <a:pPr indent="0" lvl="0" marL="0" rtl="0" algn="ctr">
              <a:spcBef>
                <a:spcPts val="0"/>
              </a:spcBef>
              <a:spcAft>
                <a:spcPts val="0"/>
              </a:spcAft>
              <a:buNone/>
            </a:pPr>
            <a:r>
              <a:t/>
            </a:r>
            <a:endParaRPr sz="6900">
              <a:solidFill>
                <a:schemeClr val="lt1"/>
              </a:solidFill>
              <a:highlight>
                <a:schemeClr val="accent1"/>
              </a:highlight>
              <a:latin typeface="Montserrat"/>
              <a:ea typeface="Montserrat"/>
              <a:cs typeface="Montserrat"/>
              <a:sym typeface="Montserrat"/>
            </a:endParaRPr>
          </a:p>
        </p:txBody>
      </p:sp>
      <p:cxnSp>
        <p:nvCxnSpPr>
          <p:cNvPr id="304" name="Google Shape;304;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title"/>
          </p:nvPr>
        </p:nvSpPr>
        <p:spPr>
          <a:xfrm>
            <a:off x="938500" y="445025"/>
            <a:ext cx="7056000" cy="67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lt1"/>
                </a:solidFill>
              </a:rPr>
              <a:t>Is Product Discount a Smart Choice?</a:t>
            </a:r>
            <a:endParaRPr sz="2600">
              <a:solidFill>
                <a:schemeClr val="lt1"/>
              </a:solidFill>
            </a:endParaRPr>
          </a:p>
        </p:txBody>
      </p:sp>
      <p:grpSp>
        <p:nvGrpSpPr>
          <p:cNvPr id="165" name="Google Shape;165;p37"/>
          <p:cNvGrpSpPr/>
          <p:nvPr/>
        </p:nvGrpSpPr>
        <p:grpSpPr>
          <a:xfrm>
            <a:off x="2057314" y="1146399"/>
            <a:ext cx="2514459" cy="2939153"/>
            <a:chOff x="2744034" y="1146343"/>
            <a:chExt cx="1827900" cy="2399700"/>
          </a:xfrm>
        </p:grpSpPr>
        <p:sp>
          <p:nvSpPr>
            <p:cNvPr id="166" name="Google Shape;166;p37"/>
            <p:cNvSpPr/>
            <p:nvPr/>
          </p:nvSpPr>
          <p:spPr>
            <a:xfrm rot="-5400000">
              <a:off x="2458134" y="1432243"/>
              <a:ext cx="2399700" cy="1827900"/>
            </a:xfrm>
            <a:prstGeom prst="rightArrowCallout">
              <a:avLst>
                <a:gd fmla="val 9283" name="adj1"/>
                <a:gd fmla="val 13570" name="adj2"/>
                <a:gd fmla="val 16082" name="adj3"/>
                <a:gd fmla="val 81236" name="adj4"/>
              </a:avLst>
            </a:prstGeom>
            <a:solidFill>
              <a:srgbClr val="F48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7"/>
            <p:cNvSpPr/>
            <p:nvPr/>
          </p:nvSpPr>
          <p:spPr>
            <a:xfrm flipH="1">
              <a:off x="2832600" y="1686400"/>
              <a:ext cx="1649400" cy="1769700"/>
            </a:xfrm>
            <a:prstGeom prst="snip1Rect">
              <a:avLst>
                <a:gd fmla="val 0" name="adj"/>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7"/>
            <p:cNvSpPr txBox="1"/>
            <p:nvPr/>
          </p:nvSpPr>
          <p:spPr>
            <a:xfrm>
              <a:off x="2966450" y="1795520"/>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u="sng">
                  <a:solidFill>
                    <a:srgbClr val="FFFFFF"/>
                  </a:solidFill>
                  <a:latin typeface="Roboto"/>
                  <a:ea typeface="Roboto"/>
                  <a:cs typeface="Roboto"/>
                  <a:sym typeface="Roboto"/>
                </a:rPr>
                <a:t>Marketing Team</a:t>
              </a:r>
              <a:endParaRPr b="1" sz="1300" u="sng">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b="1" sz="1300" u="sng">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Beneficial in the long run</a:t>
              </a:r>
              <a:endParaRPr b="1"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Improves customer satisfaction</a:t>
              </a:r>
              <a:endParaRPr b="1"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Increases the bottomline</a:t>
              </a:r>
              <a:endParaRPr b="1"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FFFFFF"/>
                </a:solidFill>
                <a:latin typeface="Roboto"/>
                <a:ea typeface="Roboto"/>
                <a:cs typeface="Roboto"/>
                <a:sym typeface="Roboto"/>
              </a:endParaRPr>
            </a:p>
          </p:txBody>
        </p:sp>
      </p:grpSp>
      <p:grpSp>
        <p:nvGrpSpPr>
          <p:cNvPr id="169" name="Google Shape;169;p37"/>
          <p:cNvGrpSpPr/>
          <p:nvPr/>
        </p:nvGrpSpPr>
        <p:grpSpPr>
          <a:xfrm>
            <a:off x="4572343" y="1692301"/>
            <a:ext cx="2702367" cy="2939153"/>
            <a:chOff x="4572084" y="1597469"/>
            <a:chExt cx="1827900" cy="2399700"/>
          </a:xfrm>
        </p:grpSpPr>
        <p:sp>
          <p:nvSpPr>
            <p:cNvPr id="170" name="Google Shape;170;p37"/>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7"/>
            <p:cNvSpPr/>
            <p:nvPr/>
          </p:nvSpPr>
          <p:spPr>
            <a:xfrm flipH="1" rot="10800000">
              <a:off x="4662018" y="1687411"/>
              <a:ext cx="1649400" cy="1769700"/>
            </a:xfrm>
            <a:prstGeom prst="snip1Rect">
              <a:avLst>
                <a:gd fmla="val 0" name="adj"/>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7"/>
            <p:cNvSpPr txBox="1"/>
            <p:nvPr/>
          </p:nvSpPr>
          <p:spPr>
            <a:xfrm>
              <a:off x="4794425" y="1795520"/>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u="sng">
                  <a:solidFill>
                    <a:schemeClr val="lt1"/>
                  </a:solidFill>
                  <a:latin typeface="Roboto"/>
                  <a:ea typeface="Roboto"/>
                  <a:cs typeface="Roboto"/>
                  <a:sym typeface="Roboto"/>
                </a:rPr>
                <a:t>Investors</a:t>
              </a:r>
              <a:endParaRPr b="1" sz="1300" u="sng">
                <a:solidFill>
                  <a:schemeClr val="lt1"/>
                </a:solidFill>
                <a:latin typeface="Roboto"/>
                <a:ea typeface="Roboto"/>
                <a:cs typeface="Roboto"/>
                <a:sym typeface="Roboto"/>
              </a:endParaRPr>
            </a:p>
            <a:p>
              <a:pPr indent="-304800" lvl="0" marL="457200" rtl="0" algn="l">
                <a:lnSpc>
                  <a:spcPct val="115000"/>
                </a:lnSpc>
                <a:spcBef>
                  <a:spcPts val="160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Impact of aggressive discount</a:t>
              </a:r>
              <a:endParaRPr b="1"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Stick to quality segments</a:t>
              </a:r>
              <a:endParaRPr b="1" sz="1200">
                <a:solidFill>
                  <a:schemeClr val="lt1"/>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8"/>
          <p:cNvSpPr txBox="1"/>
          <p:nvPr>
            <p:ph type="ctrTitle"/>
          </p:nvPr>
        </p:nvSpPr>
        <p:spPr>
          <a:xfrm>
            <a:off x="131400" y="235025"/>
            <a:ext cx="9144000" cy="9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rPr lang="en" sz="1800"/>
              <a:t> </a:t>
            </a:r>
            <a:r>
              <a:rPr lang="en" sz="2600"/>
              <a:t>Outline</a:t>
            </a:r>
            <a:endParaRPr sz="2600"/>
          </a:p>
        </p:txBody>
      </p:sp>
      <p:sp>
        <p:nvSpPr>
          <p:cNvPr id="178" name="Google Shape;178;p38"/>
          <p:cNvSpPr txBox="1"/>
          <p:nvPr>
            <p:ph idx="1" type="subTitle"/>
          </p:nvPr>
        </p:nvSpPr>
        <p:spPr>
          <a:xfrm>
            <a:off x="1808225" y="1304025"/>
            <a:ext cx="5055600" cy="20613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E3E9ED"/>
              </a:buClr>
              <a:buSzPts val="1500"/>
              <a:buAutoNum type="arabicPeriod"/>
            </a:pPr>
            <a:r>
              <a:rPr lang="en" sz="1500">
                <a:solidFill>
                  <a:srgbClr val="E3E9ED"/>
                </a:solidFill>
              </a:rPr>
              <a:t>Most sold brands</a:t>
            </a:r>
            <a:endParaRPr sz="1500">
              <a:solidFill>
                <a:srgbClr val="E3E9ED"/>
              </a:solidFill>
            </a:endParaRPr>
          </a:p>
          <a:p>
            <a:pPr indent="0" lvl="0" marL="457200" rtl="0" algn="just">
              <a:spcBef>
                <a:spcPts val="0"/>
              </a:spcBef>
              <a:spcAft>
                <a:spcPts val="0"/>
              </a:spcAft>
              <a:buNone/>
            </a:pPr>
            <a:r>
              <a:t/>
            </a:r>
            <a:endParaRPr sz="1500">
              <a:solidFill>
                <a:srgbClr val="E3E9ED"/>
              </a:solidFill>
            </a:endParaRPr>
          </a:p>
          <a:p>
            <a:pPr indent="-323850" lvl="0" marL="457200" rtl="0" algn="just">
              <a:spcBef>
                <a:spcPts val="0"/>
              </a:spcBef>
              <a:spcAft>
                <a:spcPts val="0"/>
              </a:spcAft>
              <a:buClr>
                <a:srgbClr val="E3E9ED"/>
              </a:buClr>
              <a:buSzPts val="1500"/>
              <a:buAutoNum type="arabicPeriod"/>
            </a:pPr>
            <a:r>
              <a:rPr lang="en" sz="1500">
                <a:solidFill>
                  <a:srgbClr val="E3E9ED"/>
                </a:solidFill>
              </a:rPr>
              <a:t>Most </a:t>
            </a:r>
            <a:r>
              <a:rPr lang="en" sz="1500">
                <a:solidFill>
                  <a:srgbClr val="E3E9ED"/>
                </a:solidFill>
              </a:rPr>
              <a:t>revenue</a:t>
            </a:r>
            <a:r>
              <a:rPr lang="en" sz="1500">
                <a:solidFill>
                  <a:srgbClr val="E3E9ED"/>
                </a:solidFill>
              </a:rPr>
              <a:t> generation</a:t>
            </a:r>
            <a:endParaRPr sz="1500">
              <a:solidFill>
                <a:srgbClr val="E3E9ED"/>
              </a:solidFill>
            </a:endParaRPr>
          </a:p>
          <a:p>
            <a:pPr indent="0" lvl="0" marL="457200" rtl="0" algn="just">
              <a:spcBef>
                <a:spcPts val="0"/>
              </a:spcBef>
              <a:spcAft>
                <a:spcPts val="0"/>
              </a:spcAft>
              <a:buNone/>
            </a:pPr>
            <a:r>
              <a:t/>
            </a:r>
            <a:endParaRPr sz="1500">
              <a:solidFill>
                <a:srgbClr val="E3E9ED"/>
              </a:solidFill>
            </a:endParaRPr>
          </a:p>
          <a:p>
            <a:pPr indent="-323850" lvl="0" marL="457200" rtl="0" algn="just">
              <a:spcBef>
                <a:spcPts val="0"/>
              </a:spcBef>
              <a:spcAft>
                <a:spcPts val="0"/>
              </a:spcAft>
              <a:buClr>
                <a:srgbClr val="E3E9ED"/>
              </a:buClr>
              <a:buSzPts val="1500"/>
              <a:buAutoNum type="arabicPeriod"/>
            </a:pPr>
            <a:r>
              <a:rPr lang="en" sz="1500">
                <a:solidFill>
                  <a:srgbClr val="E3E9ED"/>
                </a:solidFill>
              </a:rPr>
              <a:t>Relationship between discount and product sale</a:t>
            </a:r>
            <a:endParaRPr sz="1500">
              <a:solidFill>
                <a:srgbClr val="E3E9ED"/>
              </a:solidFill>
            </a:endParaRPr>
          </a:p>
          <a:p>
            <a:pPr indent="0" lvl="0" marL="457200" rtl="0" algn="just">
              <a:spcBef>
                <a:spcPts val="0"/>
              </a:spcBef>
              <a:spcAft>
                <a:spcPts val="0"/>
              </a:spcAft>
              <a:buNone/>
            </a:pPr>
            <a:r>
              <a:t/>
            </a:r>
            <a:endParaRPr sz="1500">
              <a:solidFill>
                <a:srgbClr val="E3E9ED"/>
              </a:solidFill>
            </a:endParaRPr>
          </a:p>
          <a:p>
            <a:pPr indent="-323850" lvl="0" marL="457200" rtl="0" algn="just">
              <a:spcBef>
                <a:spcPts val="0"/>
              </a:spcBef>
              <a:spcAft>
                <a:spcPts val="0"/>
              </a:spcAft>
              <a:buClr>
                <a:srgbClr val="E3E9ED"/>
              </a:buClr>
              <a:buSzPts val="1500"/>
              <a:buAutoNum type="arabicPeriod"/>
            </a:pPr>
            <a:r>
              <a:rPr lang="en" sz="1500">
                <a:solidFill>
                  <a:srgbClr val="E3E9ED"/>
                </a:solidFill>
              </a:rPr>
              <a:t>Conclusion and </a:t>
            </a:r>
            <a:r>
              <a:rPr lang="en" sz="1500">
                <a:solidFill>
                  <a:srgbClr val="E3E9ED"/>
                </a:solidFill>
              </a:rPr>
              <a:t>recommendations</a:t>
            </a:r>
            <a:endParaRPr sz="1500">
              <a:solidFill>
                <a:srgbClr val="E3E9E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9"/>
          <p:cNvSpPr txBox="1"/>
          <p:nvPr>
            <p:ph type="ctrTitle"/>
          </p:nvPr>
        </p:nvSpPr>
        <p:spPr>
          <a:xfrm>
            <a:off x="162825" y="88175"/>
            <a:ext cx="4483200" cy="9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9900"/>
                </a:solidFill>
              </a:rPr>
              <a:t>Percentage Product Distribution</a:t>
            </a:r>
            <a:endParaRPr sz="2600">
              <a:solidFill>
                <a:srgbClr val="FF9900"/>
              </a:solidFill>
            </a:endParaRPr>
          </a:p>
        </p:txBody>
      </p:sp>
      <p:sp>
        <p:nvSpPr>
          <p:cNvPr id="184" name="Google Shape;184;p39"/>
          <p:cNvSpPr txBox="1"/>
          <p:nvPr/>
        </p:nvSpPr>
        <p:spPr>
          <a:xfrm>
            <a:off x="4646000" y="175050"/>
            <a:ext cx="3961800" cy="11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FF9900"/>
                </a:solidFill>
                <a:latin typeface="Montserrat ExtraBold"/>
                <a:ea typeface="Montserrat ExtraBold"/>
                <a:cs typeface="Montserrat ExtraBold"/>
                <a:sym typeface="Montserrat ExtraBold"/>
              </a:rPr>
              <a:t>Percentage Revenue </a:t>
            </a:r>
            <a:endParaRPr b="1" sz="2600">
              <a:solidFill>
                <a:srgbClr val="FF9900"/>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b="1" lang="en" sz="2600">
                <a:solidFill>
                  <a:srgbClr val="FF9900"/>
                </a:solidFill>
                <a:latin typeface="Montserrat ExtraBold"/>
                <a:ea typeface="Montserrat ExtraBold"/>
                <a:cs typeface="Montserrat ExtraBold"/>
                <a:sym typeface="Montserrat ExtraBold"/>
              </a:rPr>
              <a:t>by Brands</a:t>
            </a:r>
            <a:endParaRPr b="1" i="1" sz="1800">
              <a:solidFill>
                <a:srgbClr val="FF9900"/>
              </a:solidFill>
              <a:latin typeface="Montserrat"/>
              <a:ea typeface="Montserrat"/>
              <a:cs typeface="Montserrat"/>
              <a:sym typeface="Montserrat"/>
            </a:endParaRPr>
          </a:p>
        </p:txBody>
      </p:sp>
      <p:pic>
        <p:nvPicPr>
          <p:cNvPr id="185" name="Google Shape;185;p39"/>
          <p:cNvPicPr preferRelativeResize="0"/>
          <p:nvPr/>
        </p:nvPicPr>
        <p:blipFill rotWithShape="1">
          <a:blip r:embed="rId3">
            <a:alphaModFix/>
          </a:blip>
          <a:srcRect b="2404" l="7660" r="52563" t="28686"/>
          <a:stretch/>
        </p:blipFill>
        <p:spPr>
          <a:xfrm>
            <a:off x="4915001" y="1409500"/>
            <a:ext cx="3152952" cy="3072425"/>
          </a:xfrm>
          <a:prstGeom prst="rect">
            <a:avLst/>
          </a:prstGeom>
          <a:noFill/>
          <a:ln>
            <a:noFill/>
          </a:ln>
        </p:spPr>
      </p:pic>
      <p:pic>
        <p:nvPicPr>
          <p:cNvPr id="186" name="Google Shape;186;p39"/>
          <p:cNvPicPr preferRelativeResize="0"/>
          <p:nvPr/>
        </p:nvPicPr>
        <p:blipFill rotWithShape="1">
          <a:blip r:embed="rId4">
            <a:alphaModFix/>
          </a:blip>
          <a:srcRect b="2996" l="7371" r="46090" t="28435"/>
          <a:stretch/>
        </p:blipFill>
        <p:spPr>
          <a:xfrm>
            <a:off x="729575" y="1409500"/>
            <a:ext cx="3707246" cy="3072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40" title="outdated Products 2017 , 2018.png"/>
          <p:cNvPicPr preferRelativeResize="0"/>
          <p:nvPr/>
        </p:nvPicPr>
        <p:blipFill>
          <a:blip r:embed="rId3">
            <a:alphaModFix/>
          </a:blip>
          <a:stretch>
            <a:fillRect/>
          </a:stretch>
        </p:blipFill>
        <p:spPr>
          <a:xfrm>
            <a:off x="701500" y="904875"/>
            <a:ext cx="7697875" cy="3969124"/>
          </a:xfrm>
          <a:prstGeom prst="rect">
            <a:avLst/>
          </a:prstGeom>
          <a:noFill/>
          <a:ln>
            <a:noFill/>
          </a:ln>
        </p:spPr>
      </p:pic>
      <p:sp>
        <p:nvSpPr>
          <p:cNvPr id="192" name="Google Shape;192;p40"/>
          <p:cNvSpPr txBox="1"/>
          <p:nvPr/>
        </p:nvSpPr>
        <p:spPr>
          <a:xfrm>
            <a:off x="689925" y="53425"/>
            <a:ext cx="83004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FF9900"/>
                </a:solidFill>
                <a:latin typeface="Montserrat"/>
                <a:ea typeface="Montserrat"/>
                <a:cs typeface="Montserrat"/>
                <a:sym typeface="Montserrat"/>
              </a:rPr>
              <a:t>How Selling </a:t>
            </a:r>
            <a:r>
              <a:rPr b="1" i="1" lang="en" sz="1800">
                <a:solidFill>
                  <a:srgbClr val="FF9900"/>
                </a:solidFill>
                <a:latin typeface="Montserrat"/>
                <a:ea typeface="Montserrat"/>
                <a:cs typeface="Montserrat"/>
                <a:sym typeface="Montserrat"/>
              </a:rPr>
              <a:t>Behavior</a:t>
            </a:r>
            <a:r>
              <a:rPr b="1" i="1" lang="en" sz="1800">
                <a:solidFill>
                  <a:srgbClr val="FF9900"/>
                </a:solidFill>
                <a:latin typeface="Montserrat"/>
                <a:ea typeface="Montserrat"/>
                <a:cs typeface="Montserrat"/>
                <a:sym typeface="Montserrat"/>
              </a:rPr>
              <a:t> changes from 2017 to 2018</a:t>
            </a:r>
            <a:endParaRPr b="1" i="1" sz="1800">
              <a:solidFill>
                <a:srgbClr val="FF99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1"/>
          <p:cNvSpPr/>
          <p:nvPr/>
        </p:nvSpPr>
        <p:spPr>
          <a:xfrm>
            <a:off x="6850102" y="2024450"/>
            <a:ext cx="423884" cy="409986"/>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41"/>
          <p:cNvGrpSpPr/>
          <p:nvPr/>
        </p:nvGrpSpPr>
        <p:grpSpPr>
          <a:xfrm>
            <a:off x="4408944" y="2017503"/>
            <a:ext cx="326106" cy="423908"/>
            <a:chOff x="3990517" y="3354173"/>
            <a:chExt cx="279559" cy="363402"/>
          </a:xfrm>
        </p:grpSpPr>
        <p:sp>
          <p:nvSpPr>
            <p:cNvPr id="199" name="Google Shape;199;p41"/>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1"/>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1"/>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2" name="Google Shape;202;p41" title="boxplot.png"/>
          <p:cNvPicPr preferRelativeResize="0"/>
          <p:nvPr/>
        </p:nvPicPr>
        <p:blipFill>
          <a:blip r:embed="rId3">
            <a:alphaModFix/>
          </a:blip>
          <a:stretch>
            <a:fillRect/>
          </a:stretch>
        </p:blipFill>
        <p:spPr>
          <a:xfrm>
            <a:off x="4670750" y="939625"/>
            <a:ext cx="2888750" cy="3793925"/>
          </a:xfrm>
          <a:prstGeom prst="rect">
            <a:avLst/>
          </a:prstGeom>
          <a:noFill/>
          <a:ln>
            <a:noFill/>
          </a:ln>
        </p:spPr>
      </p:pic>
      <p:sp>
        <p:nvSpPr>
          <p:cNvPr id="203" name="Google Shape;203;p41"/>
          <p:cNvSpPr txBox="1"/>
          <p:nvPr/>
        </p:nvSpPr>
        <p:spPr>
          <a:xfrm>
            <a:off x="529050" y="-39275"/>
            <a:ext cx="8085900" cy="9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9900"/>
                </a:solidFill>
                <a:latin typeface="Montserrat"/>
                <a:ea typeface="Montserrat"/>
                <a:cs typeface="Montserrat"/>
                <a:sym typeface="Montserrat"/>
              </a:rPr>
              <a:t>The Three Q</a:t>
            </a:r>
            <a:r>
              <a:rPr b="1" lang="en" sz="2200">
                <a:solidFill>
                  <a:srgbClr val="FF9900"/>
                </a:solidFill>
                <a:latin typeface="Montserrat"/>
                <a:ea typeface="Montserrat"/>
                <a:cs typeface="Montserrat"/>
                <a:sym typeface="Montserrat"/>
              </a:rPr>
              <a:t>uartiles</a:t>
            </a:r>
            <a:r>
              <a:rPr b="1" lang="en" sz="2200">
                <a:solidFill>
                  <a:srgbClr val="FF9900"/>
                </a:solidFill>
                <a:latin typeface="Montserrat"/>
                <a:ea typeface="Montserrat"/>
                <a:cs typeface="Montserrat"/>
                <a:sym typeface="Montserrat"/>
              </a:rPr>
              <a:t> and Outliers of The Discount Percentage</a:t>
            </a:r>
            <a:endParaRPr b="1" sz="2200">
              <a:solidFill>
                <a:srgbClr val="FF9900"/>
              </a:solidFill>
              <a:latin typeface="Montserrat"/>
              <a:ea typeface="Montserrat"/>
              <a:cs typeface="Montserrat"/>
              <a:sym typeface="Montserrat"/>
            </a:endParaRPr>
          </a:p>
        </p:txBody>
      </p:sp>
      <p:sp>
        <p:nvSpPr>
          <p:cNvPr id="204" name="Google Shape;204;p41"/>
          <p:cNvSpPr txBox="1"/>
          <p:nvPr/>
        </p:nvSpPr>
        <p:spPr>
          <a:xfrm>
            <a:off x="7598475" y="889050"/>
            <a:ext cx="1461300" cy="33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50">
                <a:solidFill>
                  <a:schemeClr val="lt1"/>
                </a:solidFill>
                <a:highlight>
                  <a:schemeClr val="dk1"/>
                </a:highlight>
                <a:latin typeface="Roboto"/>
                <a:ea typeface="Roboto"/>
                <a:cs typeface="Roboto"/>
                <a:sym typeface="Roboto"/>
              </a:rPr>
              <a:t>Discount percentage</a:t>
            </a:r>
            <a:endParaRPr b="1"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b="1" sz="10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rPr b="1" lang="en" sz="1250">
                <a:solidFill>
                  <a:schemeClr val="lt1"/>
                </a:solidFill>
                <a:highlight>
                  <a:schemeClr val="dk1"/>
                </a:highlight>
                <a:latin typeface="Roboto"/>
                <a:ea typeface="Roboto"/>
                <a:cs typeface="Roboto"/>
                <a:sym typeface="Roboto"/>
              </a:rPr>
              <a:t>Q1 	</a:t>
            </a:r>
            <a:r>
              <a:rPr lang="en" sz="1250">
                <a:solidFill>
                  <a:schemeClr val="lt1"/>
                </a:solidFill>
                <a:highlight>
                  <a:schemeClr val="dk1"/>
                </a:highlight>
                <a:latin typeface="Roboto"/>
                <a:ea typeface="Roboto"/>
                <a:cs typeface="Roboto"/>
                <a:sym typeface="Roboto"/>
              </a:rPr>
              <a:t>9.09</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rPr b="1" lang="en" sz="1250">
                <a:solidFill>
                  <a:schemeClr val="lt1"/>
                </a:solidFill>
                <a:highlight>
                  <a:schemeClr val="dk1"/>
                </a:highlight>
                <a:latin typeface="Roboto"/>
                <a:ea typeface="Roboto"/>
                <a:cs typeface="Roboto"/>
                <a:sym typeface="Roboto"/>
              </a:rPr>
              <a:t>Q2 	</a:t>
            </a:r>
            <a:r>
              <a:rPr lang="en" sz="1250">
                <a:solidFill>
                  <a:schemeClr val="lt1"/>
                </a:solidFill>
                <a:highlight>
                  <a:schemeClr val="dk1"/>
                </a:highlight>
                <a:latin typeface="Roboto"/>
                <a:ea typeface="Roboto"/>
                <a:cs typeface="Roboto"/>
                <a:sym typeface="Roboto"/>
              </a:rPr>
              <a:t>17.65</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rPr b="1" lang="en" sz="1250">
                <a:solidFill>
                  <a:schemeClr val="lt1"/>
                </a:solidFill>
                <a:highlight>
                  <a:schemeClr val="dk1"/>
                </a:highlight>
                <a:latin typeface="Roboto"/>
                <a:ea typeface="Roboto"/>
                <a:cs typeface="Roboto"/>
                <a:sym typeface="Roboto"/>
              </a:rPr>
              <a:t>Q3	</a:t>
            </a:r>
            <a:r>
              <a:rPr lang="en" sz="1250">
                <a:solidFill>
                  <a:schemeClr val="lt1"/>
                </a:solidFill>
                <a:highlight>
                  <a:schemeClr val="dk1"/>
                </a:highlight>
                <a:latin typeface="Roboto"/>
                <a:ea typeface="Roboto"/>
                <a:cs typeface="Roboto"/>
                <a:sym typeface="Roboto"/>
              </a:rPr>
              <a:t>28.59</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rPr lang="en" sz="1250">
                <a:solidFill>
                  <a:schemeClr val="lt1"/>
                </a:solidFill>
                <a:highlight>
                  <a:schemeClr val="dk1"/>
                </a:highlight>
                <a:latin typeface="Roboto"/>
                <a:ea typeface="Roboto"/>
                <a:cs typeface="Roboto"/>
                <a:sym typeface="Roboto"/>
              </a:rPr>
              <a:t>IQR = Q3 - Q1 = 19.5</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rPr lang="en" sz="1250">
                <a:solidFill>
                  <a:schemeClr val="lt1"/>
                </a:solidFill>
                <a:highlight>
                  <a:schemeClr val="dk1"/>
                </a:highlight>
                <a:latin typeface="Roboto"/>
                <a:ea typeface="Roboto"/>
                <a:cs typeface="Roboto"/>
                <a:sym typeface="Roboto"/>
              </a:rPr>
              <a:t>Q3 + 1.5 * IQR = 57.84 </a:t>
            </a:r>
            <a:r>
              <a:rPr b="1" lang="en" sz="1350">
                <a:solidFill>
                  <a:srgbClr val="FF9900"/>
                </a:solidFill>
                <a:highlight>
                  <a:schemeClr val="dk1"/>
                </a:highlight>
                <a:latin typeface="Roboto"/>
                <a:ea typeface="Roboto"/>
                <a:cs typeface="Roboto"/>
                <a:sym typeface="Roboto"/>
              </a:rPr>
              <a:t>%</a:t>
            </a:r>
            <a:endParaRPr b="1" sz="1350">
              <a:solidFill>
                <a:srgbClr val="FF9900"/>
              </a:solidFill>
              <a:highlight>
                <a:schemeClr val="dk1"/>
              </a:highlight>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id="205" name="Google Shape;205;p41" title="Apple product discountXunit paid.png"/>
          <p:cNvPicPr preferRelativeResize="0"/>
          <p:nvPr/>
        </p:nvPicPr>
        <p:blipFill>
          <a:blip r:embed="rId4">
            <a:alphaModFix/>
          </a:blip>
          <a:stretch>
            <a:fillRect/>
          </a:stretch>
        </p:blipFill>
        <p:spPr>
          <a:xfrm>
            <a:off x="1473425" y="939625"/>
            <a:ext cx="3197325" cy="3793925"/>
          </a:xfrm>
          <a:prstGeom prst="rect">
            <a:avLst/>
          </a:prstGeom>
          <a:noFill/>
          <a:ln>
            <a:noFill/>
          </a:ln>
        </p:spPr>
      </p:pic>
      <p:sp>
        <p:nvSpPr>
          <p:cNvPr id="206" name="Google Shape;206;p41"/>
          <p:cNvSpPr txBox="1"/>
          <p:nvPr/>
        </p:nvSpPr>
        <p:spPr>
          <a:xfrm>
            <a:off x="58575" y="910675"/>
            <a:ext cx="1332300" cy="3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700">
                <a:solidFill>
                  <a:srgbClr val="FF9900"/>
                </a:solidFill>
                <a:latin typeface="Montserrat"/>
                <a:ea typeface="Montserrat"/>
                <a:cs typeface="Montserrat"/>
                <a:sym typeface="Montserrat"/>
              </a:rPr>
              <a:t>The Best Discount Rang is between 20% and 35% , with that we can say safely the outliers start from 35%</a:t>
            </a:r>
            <a:endParaRPr b="1" i="1" sz="2100">
              <a:solidFill>
                <a:schemeClr val="dk2"/>
              </a:solidFill>
              <a:latin typeface="Montserrat"/>
              <a:ea typeface="Montserrat"/>
              <a:cs typeface="Montserrat"/>
              <a:sym typeface="Montserrat"/>
            </a:endParaRPr>
          </a:p>
        </p:txBody>
      </p:sp>
      <p:cxnSp>
        <p:nvCxnSpPr>
          <p:cNvPr id="207" name="Google Shape;207;p41"/>
          <p:cNvCxnSpPr/>
          <p:nvPr/>
        </p:nvCxnSpPr>
        <p:spPr>
          <a:xfrm rot="10800000">
            <a:off x="3128600" y="2126900"/>
            <a:ext cx="28800" cy="2270700"/>
          </a:xfrm>
          <a:prstGeom prst="straightConnector1">
            <a:avLst/>
          </a:prstGeom>
          <a:noFill/>
          <a:ln cap="flat" cmpd="sng" w="9525">
            <a:solidFill>
              <a:srgbClr val="000000"/>
            </a:solidFill>
            <a:prstDash val="lgDash"/>
            <a:round/>
            <a:headEnd len="med" w="med" type="none"/>
            <a:tailEnd len="med" w="med" type="none"/>
          </a:ln>
        </p:spPr>
      </p:cxnSp>
      <p:cxnSp>
        <p:nvCxnSpPr>
          <p:cNvPr id="208" name="Google Shape;208;p41"/>
          <p:cNvCxnSpPr/>
          <p:nvPr/>
        </p:nvCxnSpPr>
        <p:spPr>
          <a:xfrm rot="10800000">
            <a:off x="2468175" y="2190800"/>
            <a:ext cx="40500" cy="2206800"/>
          </a:xfrm>
          <a:prstGeom prst="straightConnector1">
            <a:avLst/>
          </a:prstGeom>
          <a:noFill/>
          <a:ln cap="flat" cmpd="sng" w="9525">
            <a:solidFill>
              <a:srgbClr val="000000"/>
            </a:solidFill>
            <a:prstDash val="lgDash"/>
            <a:round/>
            <a:headEnd len="med" w="med" type="none"/>
            <a:tailEnd len="med" w="med" type="none"/>
          </a:ln>
        </p:spPr>
      </p:cxnSp>
      <p:cxnSp>
        <p:nvCxnSpPr>
          <p:cNvPr id="209" name="Google Shape;209;p41"/>
          <p:cNvCxnSpPr/>
          <p:nvPr/>
        </p:nvCxnSpPr>
        <p:spPr>
          <a:xfrm rot="10800000">
            <a:off x="4026125" y="3441825"/>
            <a:ext cx="11700" cy="921000"/>
          </a:xfrm>
          <a:prstGeom prst="straightConnector1">
            <a:avLst/>
          </a:prstGeom>
          <a:noFill/>
          <a:ln cap="flat" cmpd="sng" w="9525">
            <a:solidFill>
              <a:srgbClr val="FF0000"/>
            </a:solidFill>
            <a:prstDash val="lgDash"/>
            <a:round/>
            <a:headEnd len="med" w="med" type="none"/>
            <a:tailEnd len="med" w="med" type="none"/>
          </a:ln>
        </p:spPr>
      </p:cxnSp>
      <p:sp>
        <p:nvSpPr>
          <p:cNvPr id="210" name="Google Shape;210;p41"/>
          <p:cNvSpPr/>
          <p:nvPr/>
        </p:nvSpPr>
        <p:spPr>
          <a:xfrm>
            <a:off x="7558725" y="3710425"/>
            <a:ext cx="1540800" cy="592500"/>
          </a:xfrm>
          <a:prstGeom prst="wedgeEllipseCallout">
            <a:avLst>
              <a:gd fmla="val -277434" name="adj1"/>
              <a:gd fmla="val 54752"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11" name="Google Shape;211;p41"/>
          <p:cNvSpPr/>
          <p:nvPr/>
        </p:nvSpPr>
        <p:spPr>
          <a:xfrm>
            <a:off x="58575" y="3841525"/>
            <a:ext cx="700800" cy="330300"/>
          </a:xfrm>
          <a:prstGeom prst="wedgeEllipseCallout">
            <a:avLst>
              <a:gd fmla="val 390532" name="adj1"/>
              <a:gd fmla="val 78020" name="adj2"/>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42" title="Apple top 10.png"/>
          <p:cNvPicPr preferRelativeResize="0"/>
          <p:nvPr/>
        </p:nvPicPr>
        <p:blipFill>
          <a:blip r:embed="rId3">
            <a:alphaModFix/>
          </a:blip>
          <a:stretch>
            <a:fillRect/>
          </a:stretch>
        </p:blipFill>
        <p:spPr>
          <a:xfrm>
            <a:off x="394525" y="690550"/>
            <a:ext cx="8404526" cy="4323724"/>
          </a:xfrm>
          <a:prstGeom prst="rect">
            <a:avLst/>
          </a:prstGeom>
          <a:noFill/>
          <a:ln>
            <a:noFill/>
          </a:ln>
        </p:spPr>
      </p:pic>
      <p:sp>
        <p:nvSpPr>
          <p:cNvPr id="217" name="Google Shape;217;p42"/>
          <p:cNvSpPr txBox="1"/>
          <p:nvPr/>
        </p:nvSpPr>
        <p:spPr>
          <a:xfrm>
            <a:off x="242125" y="16850"/>
            <a:ext cx="8653500" cy="4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chemeClr val="lt1"/>
                </a:solidFill>
                <a:latin typeface="Montserrat"/>
                <a:ea typeface="Montserrat"/>
                <a:cs typeface="Montserrat"/>
                <a:sym typeface="Montserrat"/>
              </a:rPr>
              <a:t>Average Discount and Total Units sold of The Top 10 Apple Product</a:t>
            </a:r>
            <a:endParaRPr b="1" i="1" sz="1800">
              <a:solidFill>
                <a:schemeClr val="lt1"/>
              </a:solidFill>
              <a:latin typeface="Montserrat"/>
              <a:ea typeface="Montserrat"/>
              <a:cs typeface="Montserrat"/>
              <a:sym typeface="Montserrat"/>
            </a:endParaRPr>
          </a:p>
        </p:txBody>
      </p:sp>
      <p:cxnSp>
        <p:nvCxnSpPr>
          <p:cNvPr id="218" name="Google Shape;218;p42"/>
          <p:cNvCxnSpPr/>
          <p:nvPr/>
        </p:nvCxnSpPr>
        <p:spPr>
          <a:xfrm flipH="1">
            <a:off x="5984050" y="980175"/>
            <a:ext cx="1980900" cy="11700"/>
          </a:xfrm>
          <a:prstGeom prst="straightConnector1">
            <a:avLst/>
          </a:prstGeom>
          <a:noFill/>
          <a:ln cap="flat" cmpd="sng" w="38100">
            <a:solidFill>
              <a:schemeClr val="dk2"/>
            </a:solidFill>
            <a:prstDash val="solid"/>
            <a:round/>
            <a:headEnd len="med" w="med" type="none"/>
            <a:tailEnd len="med" w="med" type="triangle"/>
          </a:ln>
        </p:spPr>
      </p:cxnSp>
      <p:cxnSp>
        <p:nvCxnSpPr>
          <p:cNvPr id="219" name="Google Shape;219;p42"/>
          <p:cNvCxnSpPr/>
          <p:nvPr/>
        </p:nvCxnSpPr>
        <p:spPr>
          <a:xfrm flipH="1">
            <a:off x="8353100" y="3059575"/>
            <a:ext cx="324300" cy="5700"/>
          </a:xfrm>
          <a:prstGeom prst="straightConnector1">
            <a:avLst/>
          </a:prstGeom>
          <a:noFill/>
          <a:ln cap="flat" cmpd="sng" w="38100">
            <a:solidFill>
              <a:schemeClr val="dk2"/>
            </a:solidFill>
            <a:prstDash val="solid"/>
            <a:round/>
            <a:headEnd len="med" w="med" type="none"/>
            <a:tailEnd len="med" w="med" type="triangle"/>
          </a:ln>
        </p:spPr>
      </p:cxnSp>
      <p:cxnSp>
        <p:nvCxnSpPr>
          <p:cNvPr id="220" name="Google Shape;220;p42"/>
          <p:cNvCxnSpPr/>
          <p:nvPr/>
        </p:nvCxnSpPr>
        <p:spPr>
          <a:xfrm flipH="1">
            <a:off x="4744375" y="4351250"/>
            <a:ext cx="1801500" cy="278100"/>
          </a:xfrm>
          <a:prstGeom prst="straightConnector1">
            <a:avLst/>
          </a:prstGeom>
          <a:noFill/>
          <a:ln cap="flat" cmpd="sng" w="38100">
            <a:solidFill>
              <a:srgbClr val="FF0000"/>
            </a:solidFill>
            <a:prstDash val="solid"/>
            <a:round/>
            <a:headEnd len="med" w="med" type="none"/>
            <a:tailEnd len="med" w="med" type="triangle"/>
          </a:ln>
        </p:spPr>
      </p:cxnSp>
      <p:cxnSp>
        <p:nvCxnSpPr>
          <p:cNvPr id="221" name="Google Shape;221;p42"/>
          <p:cNvCxnSpPr/>
          <p:nvPr/>
        </p:nvCxnSpPr>
        <p:spPr>
          <a:xfrm flipH="1">
            <a:off x="8069350" y="1727375"/>
            <a:ext cx="330000" cy="718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3"/>
          <p:cNvSpPr txBox="1"/>
          <p:nvPr/>
        </p:nvSpPr>
        <p:spPr>
          <a:xfrm>
            <a:off x="557975" y="28450"/>
            <a:ext cx="80280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rgbClr val="FF9900"/>
                </a:solidFill>
                <a:highlight>
                  <a:srgbClr val="212121"/>
                </a:highlight>
                <a:latin typeface="Montserrat"/>
                <a:ea typeface="Montserrat"/>
                <a:cs typeface="Montserrat"/>
                <a:sym typeface="Montserrat"/>
              </a:rPr>
              <a:t>The Relationship Between The actual Price and The Selling Price</a:t>
            </a:r>
            <a:endParaRPr b="1" i="1" sz="1800">
              <a:solidFill>
                <a:srgbClr val="FF9900"/>
              </a:solidFill>
              <a:highlight>
                <a:srgbClr val="212121"/>
              </a:highlight>
              <a:latin typeface="Montserrat"/>
              <a:ea typeface="Montserrat"/>
              <a:cs typeface="Montserrat"/>
              <a:sym typeface="Montserrat"/>
            </a:endParaRPr>
          </a:p>
        </p:txBody>
      </p:sp>
      <p:pic>
        <p:nvPicPr>
          <p:cNvPr id="227" name="Google Shape;227;p43"/>
          <p:cNvPicPr preferRelativeResize="0"/>
          <p:nvPr/>
        </p:nvPicPr>
        <p:blipFill rotWithShape="1">
          <a:blip r:embed="rId3">
            <a:alphaModFix/>
          </a:blip>
          <a:srcRect b="23489" l="8127" r="52682" t="38829"/>
          <a:stretch/>
        </p:blipFill>
        <p:spPr>
          <a:xfrm>
            <a:off x="557975" y="697700"/>
            <a:ext cx="7554048" cy="4085751"/>
          </a:xfrm>
          <a:prstGeom prst="rect">
            <a:avLst/>
          </a:prstGeom>
          <a:noFill/>
          <a:ln>
            <a:noFill/>
          </a:ln>
        </p:spPr>
      </p:pic>
      <p:sp>
        <p:nvSpPr>
          <p:cNvPr id="228" name="Google Shape;228;p43"/>
          <p:cNvSpPr/>
          <p:nvPr/>
        </p:nvSpPr>
        <p:spPr>
          <a:xfrm>
            <a:off x="3759800" y="1509925"/>
            <a:ext cx="2288275" cy="2340425"/>
          </a:xfrm>
          <a:prstGeom prst="flowChartManualInpu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29" name="Google Shape;229;p43"/>
          <p:cNvSpPr txBox="1"/>
          <p:nvPr/>
        </p:nvSpPr>
        <p:spPr>
          <a:xfrm>
            <a:off x="4398725" y="3473750"/>
            <a:ext cx="16044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0000"/>
                </a:solidFill>
                <a:latin typeface="Montserrat"/>
                <a:ea typeface="Montserrat"/>
                <a:cs typeface="Montserrat"/>
                <a:sym typeface="Montserrat"/>
              </a:rPr>
              <a:t>Anomalies</a:t>
            </a:r>
            <a:endParaRPr sz="1500">
              <a:solidFill>
                <a:srgbClr val="FF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4" title="aggressive discount percentageX months.png"/>
          <p:cNvPicPr preferRelativeResize="0"/>
          <p:nvPr/>
        </p:nvPicPr>
        <p:blipFill>
          <a:blip r:embed="rId3">
            <a:alphaModFix/>
          </a:blip>
          <a:stretch>
            <a:fillRect/>
          </a:stretch>
        </p:blipFill>
        <p:spPr>
          <a:xfrm>
            <a:off x="192950" y="696350"/>
            <a:ext cx="8839199" cy="1946200"/>
          </a:xfrm>
          <a:prstGeom prst="rect">
            <a:avLst/>
          </a:prstGeom>
          <a:noFill/>
          <a:ln>
            <a:noFill/>
          </a:ln>
        </p:spPr>
      </p:pic>
      <p:pic>
        <p:nvPicPr>
          <p:cNvPr id="235" name="Google Shape;235;p44" title="aggresive numberX months.png"/>
          <p:cNvPicPr preferRelativeResize="0"/>
          <p:nvPr/>
        </p:nvPicPr>
        <p:blipFill>
          <a:blip r:embed="rId4">
            <a:alphaModFix/>
          </a:blip>
          <a:stretch>
            <a:fillRect/>
          </a:stretch>
        </p:blipFill>
        <p:spPr>
          <a:xfrm>
            <a:off x="192950" y="2642550"/>
            <a:ext cx="8839199" cy="2192516"/>
          </a:xfrm>
          <a:prstGeom prst="rect">
            <a:avLst/>
          </a:prstGeom>
          <a:noFill/>
          <a:ln>
            <a:noFill/>
          </a:ln>
        </p:spPr>
      </p:pic>
      <p:sp>
        <p:nvSpPr>
          <p:cNvPr id="236" name="Google Shape;236;p44"/>
          <p:cNvSpPr txBox="1"/>
          <p:nvPr/>
        </p:nvSpPr>
        <p:spPr>
          <a:xfrm>
            <a:off x="50" y="-25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rgbClr val="FF9900"/>
                </a:solidFill>
                <a:latin typeface="Montserrat"/>
                <a:ea typeface="Montserrat"/>
                <a:cs typeface="Montserrat"/>
                <a:sym typeface="Montserrat"/>
              </a:rPr>
              <a:t>Percentage and The Amount being Sold of Product With Aggressive Discount</a:t>
            </a:r>
            <a:r>
              <a:rPr b="1" i="1" lang="en" sz="1700">
                <a:solidFill>
                  <a:srgbClr val="FF9900"/>
                </a:solidFill>
                <a:latin typeface="Montserrat"/>
                <a:ea typeface="Montserrat"/>
                <a:cs typeface="Montserrat"/>
                <a:sym typeface="Montserrat"/>
              </a:rPr>
              <a:t> </a:t>
            </a:r>
            <a:endParaRPr b="1" i="1" sz="1700">
              <a:solidFill>
                <a:srgbClr val="FF99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